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2E6074-8524-4678-9D0A-6F76DE4B7FD8}" type="datetimeFigureOut">
              <a:rPr lang="es-ES" smtClean="0"/>
              <a:pPr/>
              <a:t>06/07/2017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679B10-1655-49D2-91FD-35C9436500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Unit</a:t>
            </a:r>
            <a:r>
              <a:rPr lang="es-ES_tradnl" dirty="0" smtClean="0"/>
              <a:t> 5: </a:t>
            </a:r>
            <a:r>
              <a:rPr lang="es-ES_tradnl" dirty="0" err="1" smtClean="0"/>
              <a:t>biological</a:t>
            </a:r>
            <a:r>
              <a:rPr lang="es-ES_tradnl" dirty="0" smtClean="0"/>
              <a:t> </a:t>
            </a:r>
            <a:r>
              <a:rPr lang="es-ES_tradnl" dirty="0" err="1" smtClean="0"/>
              <a:t>inheritance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400425"/>
            <a:ext cx="3810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1: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E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3: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second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H:\4º ESO\Mendelian_inheritance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983" y="1609725"/>
            <a:ext cx="4007434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punnet</a:t>
            </a:r>
            <a:r>
              <a:rPr lang="es-ES" dirty="0" smtClean="0"/>
              <a:t> </a:t>
            </a:r>
            <a:r>
              <a:rPr lang="es-ES" dirty="0" err="1" smtClean="0"/>
              <a:t>square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genetists</a:t>
            </a:r>
            <a:r>
              <a:rPr lang="es-ES" dirty="0" smtClean="0"/>
              <a:t> use </a:t>
            </a:r>
            <a:r>
              <a:rPr lang="es-ES" dirty="0" err="1" smtClean="0"/>
              <a:t>to</a:t>
            </a:r>
            <a:r>
              <a:rPr lang="es-ES" dirty="0" smtClean="0"/>
              <a:t> show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combinations</a:t>
            </a:r>
            <a:r>
              <a:rPr lang="es-ES" dirty="0" smtClean="0"/>
              <a:t> of </a:t>
            </a:r>
            <a:r>
              <a:rPr lang="es-ES" dirty="0" err="1" smtClean="0"/>
              <a:t>alleles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gametes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proportion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descendents</a:t>
            </a:r>
            <a:r>
              <a:rPr lang="es-ES" dirty="0" smtClean="0"/>
              <a:t>.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03648" y="350100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AAxaa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Mendel’s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third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Independent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assortment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traits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 are </a:t>
            </a:r>
            <a:r>
              <a:rPr lang="es-ES" dirty="0" err="1" smtClean="0"/>
              <a:t>transmitted</a:t>
            </a:r>
            <a:r>
              <a:rPr lang="es-ES" dirty="0" smtClean="0"/>
              <a:t> </a:t>
            </a:r>
            <a:r>
              <a:rPr lang="es-ES" dirty="0" err="1" smtClean="0"/>
              <a:t>independently</a:t>
            </a:r>
            <a:r>
              <a:rPr lang="es-ES" dirty="0" smtClean="0"/>
              <a:t> of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, so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combinations</a:t>
            </a:r>
            <a:r>
              <a:rPr lang="es-ES" dirty="0" smtClean="0"/>
              <a:t> can </a:t>
            </a:r>
            <a:r>
              <a:rPr lang="es-ES" dirty="0" err="1" smtClean="0"/>
              <a:t>appear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descendants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3th </a:t>
            </a:r>
            <a:r>
              <a:rPr lang="es-ES" dirty="0" err="1" smtClean="0"/>
              <a:t>law</a:t>
            </a:r>
            <a:r>
              <a:rPr lang="es-ES" dirty="0" smtClean="0"/>
              <a:t>: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trait</a:t>
            </a:r>
            <a:endParaRPr lang="es-ES" dirty="0"/>
          </a:p>
        </p:txBody>
      </p:sp>
      <p:pic>
        <p:nvPicPr>
          <p:cNvPr id="4" name="3 Marcador de contenido" descr="3 ley men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5100" y="2890044"/>
            <a:ext cx="2743200" cy="2286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Punnet</a:t>
            </a:r>
            <a:r>
              <a:rPr lang="es-ES" dirty="0" smtClean="0"/>
              <a:t> </a:t>
            </a:r>
            <a:r>
              <a:rPr lang="es-ES" dirty="0" err="1" smtClean="0"/>
              <a:t>square</a:t>
            </a:r>
            <a:r>
              <a:rPr lang="es-ES" dirty="0" smtClean="0"/>
              <a:t>: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smtClean="0"/>
              <a:t>law 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262" y="1785144"/>
            <a:ext cx="47148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Variations</a:t>
            </a:r>
            <a:r>
              <a:rPr lang="es-ES" dirty="0" smtClean="0"/>
              <a:t> in </a:t>
            </a:r>
            <a:r>
              <a:rPr lang="es-ES" dirty="0" err="1" smtClean="0"/>
              <a:t>mendelian</a:t>
            </a:r>
            <a:r>
              <a:rPr lang="es-ES" dirty="0" smtClean="0"/>
              <a:t> </a:t>
            </a:r>
            <a:r>
              <a:rPr lang="es-ES" dirty="0" err="1" smtClean="0"/>
              <a:t>inheritance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1st </a:t>
            </a:r>
            <a:r>
              <a:rPr lang="es-ES" dirty="0" err="1" smtClean="0"/>
              <a:t>law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: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intermediate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inheritance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co-dominance</a:t>
            </a:r>
            <a:r>
              <a:rPr lang="es-ES" dirty="0" smtClean="0"/>
              <a:t>.</a:t>
            </a:r>
          </a:p>
          <a:p>
            <a:r>
              <a:rPr lang="es-ES" dirty="0" smtClean="0"/>
              <a:t>(</a:t>
            </a:r>
            <a:r>
              <a:rPr lang="es-ES" dirty="0" err="1" smtClean="0"/>
              <a:t>colors</a:t>
            </a:r>
            <a:r>
              <a:rPr lang="es-ES" dirty="0" smtClean="0"/>
              <a:t> and </a:t>
            </a:r>
            <a:r>
              <a:rPr lang="es-ES" dirty="0" err="1" smtClean="0"/>
              <a:t>blood-groups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3rd </a:t>
            </a:r>
            <a:r>
              <a:rPr lang="es-ES" dirty="0" err="1" smtClean="0"/>
              <a:t>law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: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Genetic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linkage</a:t>
            </a:r>
            <a:r>
              <a:rPr lang="es-ES" dirty="0" smtClean="0"/>
              <a:t>: genes </a:t>
            </a:r>
            <a:r>
              <a:rPr lang="es-ES" dirty="0" err="1" smtClean="0"/>
              <a:t>that</a:t>
            </a:r>
            <a:r>
              <a:rPr lang="es-ES" dirty="0" smtClean="0"/>
              <a:t> are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chromosome</a:t>
            </a:r>
            <a:r>
              <a:rPr lang="es-ES" dirty="0" smtClean="0"/>
              <a:t>.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Genetic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recombination</a:t>
            </a:r>
            <a:r>
              <a:rPr lang="es-ES" dirty="0" smtClean="0"/>
              <a:t>: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crossing-over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T.H.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Morgan</a:t>
            </a:r>
            <a:r>
              <a:rPr lang="es-ES" dirty="0" smtClean="0"/>
              <a:t> </a:t>
            </a:r>
            <a:r>
              <a:rPr lang="es-ES" dirty="0" err="1" smtClean="0"/>
              <a:t>discovered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recombination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decade</a:t>
            </a:r>
            <a:r>
              <a:rPr lang="es-ES" dirty="0" smtClean="0"/>
              <a:t> of 20th </a:t>
            </a:r>
            <a:r>
              <a:rPr lang="es-ES" dirty="0" err="1" smtClean="0"/>
              <a:t>century</a:t>
            </a:r>
            <a:r>
              <a:rPr lang="es-ES" dirty="0" smtClean="0"/>
              <a:t>-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genetics</a:t>
            </a:r>
            <a:r>
              <a:rPr lang="es-ES" dirty="0" smtClean="0"/>
              <a:t> of sex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Chromosomal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determination</a:t>
            </a:r>
            <a:r>
              <a:rPr lang="es-ES" dirty="0" smtClean="0"/>
              <a:t>: XX, XY (</a:t>
            </a:r>
            <a:r>
              <a:rPr lang="es-ES" dirty="0" err="1" smtClean="0"/>
              <a:t>Mammals</a:t>
            </a:r>
            <a:r>
              <a:rPr lang="es-ES" dirty="0" smtClean="0"/>
              <a:t>, </a:t>
            </a:r>
            <a:r>
              <a:rPr lang="es-ES" dirty="0" err="1" smtClean="0"/>
              <a:t>equinoderms</a:t>
            </a:r>
            <a:r>
              <a:rPr lang="es-ES" dirty="0" smtClean="0"/>
              <a:t> and </a:t>
            </a:r>
            <a:r>
              <a:rPr lang="es-ES" dirty="0" err="1" smtClean="0"/>
              <a:t>molluscs</a:t>
            </a:r>
            <a:r>
              <a:rPr lang="es-ES" dirty="0" smtClean="0"/>
              <a:t> XY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male</a:t>
            </a:r>
            <a:r>
              <a:rPr lang="es-ES" dirty="0" smtClean="0"/>
              <a:t>; in </a:t>
            </a:r>
            <a:r>
              <a:rPr lang="es-ES" dirty="0" err="1" smtClean="0"/>
              <a:t>birds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XX, </a:t>
            </a:r>
            <a:r>
              <a:rPr lang="es-ES" dirty="0" err="1" smtClean="0"/>
              <a:t>butterflies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XX and </a:t>
            </a:r>
            <a:r>
              <a:rPr lang="es-ES" dirty="0" err="1" smtClean="0"/>
              <a:t>female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X.)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Environmental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determination</a:t>
            </a:r>
            <a:r>
              <a:rPr lang="es-ES" dirty="0" smtClean="0"/>
              <a:t>: </a:t>
            </a:r>
            <a:r>
              <a:rPr lang="es-ES" dirty="0" err="1" smtClean="0"/>
              <a:t>temp</a:t>
            </a:r>
            <a:r>
              <a:rPr lang="es-ES" dirty="0" smtClean="0"/>
              <a:t>, </a:t>
            </a:r>
            <a:r>
              <a:rPr lang="es-ES" dirty="0" err="1" smtClean="0"/>
              <a:t>humidity</a:t>
            </a:r>
            <a:r>
              <a:rPr lang="es-ES" dirty="0" smtClean="0"/>
              <a:t>, pH, </a:t>
            </a:r>
            <a:r>
              <a:rPr lang="es-ES" dirty="0" err="1" smtClean="0"/>
              <a:t>etc</a:t>
            </a:r>
            <a:r>
              <a:rPr lang="es-ES" dirty="0" smtClean="0"/>
              <a:t>: </a:t>
            </a:r>
            <a:r>
              <a:rPr lang="es-ES" dirty="0" err="1" smtClean="0"/>
              <a:t>amphibians</a:t>
            </a:r>
            <a:r>
              <a:rPr lang="es-ES" dirty="0" smtClean="0"/>
              <a:t> and reptiles.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Genetic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determination</a:t>
            </a:r>
            <a:r>
              <a:rPr lang="es-ES" dirty="0" smtClean="0"/>
              <a:t>: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gene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alleles</a:t>
            </a:r>
            <a:r>
              <a:rPr lang="es-ES" dirty="0" smtClean="0"/>
              <a:t>.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Karyotype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determination</a:t>
            </a:r>
            <a:r>
              <a:rPr lang="es-ES" dirty="0" smtClean="0"/>
              <a:t>: </a:t>
            </a:r>
            <a:r>
              <a:rPr lang="es-ES" dirty="0" err="1" smtClean="0"/>
              <a:t>insects</a:t>
            </a:r>
            <a:r>
              <a:rPr lang="es-ES" dirty="0" smtClean="0"/>
              <a:t> (</a:t>
            </a:r>
            <a:r>
              <a:rPr lang="es-ES" dirty="0" err="1" smtClean="0"/>
              <a:t>bees</a:t>
            </a:r>
            <a:r>
              <a:rPr lang="es-ES" dirty="0" smtClean="0"/>
              <a:t>): </a:t>
            </a:r>
            <a:r>
              <a:rPr lang="es-ES" dirty="0" err="1" smtClean="0"/>
              <a:t>diploid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female</a:t>
            </a:r>
            <a:r>
              <a:rPr lang="es-ES" dirty="0" smtClean="0"/>
              <a:t> and </a:t>
            </a:r>
            <a:r>
              <a:rPr lang="es-ES" dirty="0" err="1" smtClean="0"/>
              <a:t>haploid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male</a:t>
            </a:r>
            <a:r>
              <a:rPr lang="es-ES" dirty="0" smtClean="0"/>
              <a:t> (</a:t>
            </a:r>
            <a:r>
              <a:rPr lang="es-ES" dirty="0" err="1" smtClean="0"/>
              <a:t>droids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Sex-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inheritance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human</a:t>
            </a:r>
            <a:r>
              <a:rPr lang="es-ES" dirty="0" smtClean="0"/>
              <a:t> sex </a:t>
            </a:r>
            <a:r>
              <a:rPr lang="es-ES" dirty="0" err="1" smtClean="0"/>
              <a:t>chromosomes</a:t>
            </a:r>
            <a:r>
              <a:rPr lang="es-ES" dirty="0" smtClean="0"/>
              <a:t>: X and Y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morphological</a:t>
            </a:r>
            <a:r>
              <a:rPr lang="es-ES" dirty="0" smtClean="0"/>
              <a:t> </a:t>
            </a:r>
            <a:r>
              <a:rPr lang="es-ES" dirty="0" err="1" smtClean="0"/>
              <a:t>differences</a:t>
            </a:r>
            <a:r>
              <a:rPr lang="es-ES" dirty="0" smtClean="0"/>
              <a:t>: Y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smaller</a:t>
            </a:r>
            <a:r>
              <a:rPr lang="es-ES" dirty="0" smtClean="0"/>
              <a:t> and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genetic</a:t>
            </a:r>
            <a:r>
              <a:rPr lang="es-ES" dirty="0" smtClean="0"/>
              <a:t> </a:t>
            </a:r>
            <a:r>
              <a:rPr lang="es-ES" dirty="0" err="1" smtClean="0"/>
              <a:t>contents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Homologous</a:t>
            </a:r>
            <a:r>
              <a:rPr lang="es-ES" dirty="0" smtClean="0"/>
              <a:t> </a:t>
            </a:r>
            <a:r>
              <a:rPr lang="es-ES" dirty="0" err="1" smtClean="0"/>
              <a:t>segment</a:t>
            </a:r>
            <a:r>
              <a:rPr lang="es-ES" dirty="0" smtClean="0"/>
              <a:t>: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genes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govern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 are </a:t>
            </a:r>
            <a:r>
              <a:rPr lang="es-ES" dirty="0" err="1" smtClean="0"/>
              <a:t>found</a:t>
            </a:r>
            <a:endParaRPr lang="es-ES" dirty="0" smtClean="0"/>
          </a:p>
          <a:p>
            <a:r>
              <a:rPr lang="es-ES" dirty="0" err="1" smtClean="0"/>
              <a:t>Differential</a:t>
            </a:r>
            <a:r>
              <a:rPr lang="es-ES" dirty="0" smtClean="0"/>
              <a:t> </a:t>
            </a:r>
            <a:r>
              <a:rPr lang="es-ES" dirty="0" err="1" smtClean="0"/>
              <a:t>segment</a:t>
            </a:r>
            <a:r>
              <a:rPr lang="es-ES" dirty="0" smtClean="0"/>
              <a:t>: genes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in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chromosome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Female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a </a:t>
            </a:r>
            <a:r>
              <a:rPr lang="es-ES" dirty="0" err="1" smtClean="0"/>
              <a:t>carrier</a:t>
            </a:r>
            <a:r>
              <a:rPr lang="es-ES" dirty="0" smtClean="0"/>
              <a:t> (portadora) of a </a:t>
            </a:r>
            <a:r>
              <a:rPr lang="es-ES" dirty="0" err="1" smtClean="0"/>
              <a:t>recessive</a:t>
            </a:r>
            <a:r>
              <a:rPr lang="es-ES" dirty="0" smtClean="0"/>
              <a:t> </a:t>
            </a:r>
            <a:r>
              <a:rPr lang="es-ES" dirty="0" err="1" smtClean="0"/>
              <a:t>trait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heterozygous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trait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Ssex-linked</a:t>
            </a:r>
            <a:r>
              <a:rPr lang="es-ES" dirty="0" smtClean="0"/>
              <a:t> </a:t>
            </a:r>
            <a:r>
              <a:rPr lang="es-ES" dirty="0" err="1" smtClean="0"/>
              <a:t>inheritance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Colour</a:t>
            </a:r>
            <a:r>
              <a:rPr lang="es-ES" dirty="0" smtClean="0"/>
              <a:t> </a:t>
            </a:r>
            <a:r>
              <a:rPr lang="es-ES" dirty="0" err="1" smtClean="0"/>
              <a:t>blindness</a:t>
            </a:r>
            <a:r>
              <a:rPr lang="es-ES" dirty="0" smtClean="0"/>
              <a:t> and </a:t>
            </a:r>
            <a:r>
              <a:rPr lang="es-ES" dirty="0" err="1" smtClean="0"/>
              <a:t>haemophilia</a:t>
            </a:r>
            <a:r>
              <a:rPr lang="es-ES" dirty="0" smtClean="0"/>
              <a:t> (</a:t>
            </a:r>
            <a:r>
              <a:rPr lang="es-ES" dirty="0" err="1" smtClean="0"/>
              <a:t>inability</a:t>
            </a:r>
            <a:r>
              <a:rPr lang="es-ES" dirty="0" smtClean="0"/>
              <a:t> to </a:t>
            </a:r>
            <a:r>
              <a:rPr lang="es-ES" dirty="0" err="1" smtClean="0"/>
              <a:t>distinguish</a:t>
            </a:r>
            <a:r>
              <a:rPr lang="es-ES" dirty="0" smtClean="0"/>
              <a:t> red and </a:t>
            </a:r>
            <a:r>
              <a:rPr lang="es-ES" dirty="0" err="1" smtClean="0"/>
              <a:t>green</a:t>
            </a:r>
            <a:r>
              <a:rPr lang="es-ES" dirty="0" smtClean="0"/>
              <a:t>, and non </a:t>
            </a:r>
            <a:r>
              <a:rPr lang="es-ES" dirty="0" err="1" smtClean="0"/>
              <a:t>coagulation</a:t>
            </a:r>
            <a:r>
              <a:rPr lang="es-ES" dirty="0" smtClean="0"/>
              <a:t> of </a:t>
            </a:r>
            <a:r>
              <a:rPr lang="es-ES" dirty="0" err="1" smtClean="0"/>
              <a:t>blood</a:t>
            </a:r>
            <a:r>
              <a:rPr lang="es-ES" dirty="0" smtClean="0"/>
              <a:t>) are </a:t>
            </a:r>
            <a:r>
              <a:rPr lang="es-ES" dirty="0" err="1" smtClean="0"/>
              <a:t>produced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recessive</a:t>
            </a:r>
            <a:r>
              <a:rPr lang="es-ES" dirty="0" smtClean="0"/>
              <a:t> genes in X </a:t>
            </a:r>
            <a:r>
              <a:rPr lang="es-ES" dirty="0" err="1" smtClean="0"/>
              <a:t>chromosome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X-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dominant</a:t>
            </a:r>
            <a:r>
              <a:rPr lang="es-ES" dirty="0" smtClean="0"/>
              <a:t> </a:t>
            </a:r>
            <a:r>
              <a:rPr lang="es-ES" dirty="0" err="1" smtClean="0"/>
              <a:t>allele</a:t>
            </a:r>
            <a:r>
              <a:rPr lang="es-ES" dirty="0" smtClean="0"/>
              <a:t>, </a:t>
            </a:r>
            <a:r>
              <a:rPr lang="es-ES" dirty="0" err="1" smtClean="0"/>
              <a:t>affected</a:t>
            </a:r>
            <a:r>
              <a:rPr lang="es-ES" dirty="0" smtClean="0"/>
              <a:t> </a:t>
            </a:r>
            <a:r>
              <a:rPr lang="es-ES" dirty="0" err="1" smtClean="0"/>
              <a:t>father</a:t>
            </a:r>
            <a:endParaRPr lang="es-ES" dirty="0"/>
          </a:p>
        </p:txBody>
      </p:sp>
      <p:pic>
        <p:nvPicPr>
          <p:cNvPr id="4" name="3 Marcador de contenido" descr="250px-X_dominant_affected_fa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4968552" cy="44644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Important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vocabulary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TRAIT: carácter</a:t>
            </a:r>
          </a:p>
          <a:p>
            <a:r>
              <a:rPr lang="es-ES_tradnl" dirty="0" smtClean="0"/>
              <a:t>GENE: gen</a:t>
            </a:r>
          </a:p>
          <a:p>
            <a:r>
              <a:rPr lang="es-ES_tradnl" dirty="0" smtClean="0"/>
              <a:t>ALLELE: alelo</a:t>
            </a:r>
          </a:p>
          <a:p>
            <a:r>
              <a:rPr lang="es-ES_tradnl" dirty="0" smtClean="0"/>
              <a:t>HOMOLOGOUS PAIRS: cromosomas homólogos</a:t>
            </a:r>
          </a:p>
          <a:p>
            <a:r>
              <a:rPr lang="es-ES_tradnl" dirty="0" smtClean="0"/>
              <a:t>LOCUS: locus  (lugar)</a:t>
            </a:r>
          </a:p>
          <a:p>
            <a:r>
              <a:rPr lang="es-ES_tradnl" dirty="0" smtClean="0"/>
              <a:t>HOMOZYGOUS: homocigoto</a:t>
            </a:r>
          </a:p>
          <a:p>
            <a:r>
              <a:rPr lang="es-ES_tradnl" dirty="0" smtClean="0"/>
              <a:t>HETEROZYGOUS: heterocigoto</a:t>
            </a:r>
          </a:p>
          <a:p>
            <a:r>
              <a:rPr lang="es-ES_tradnl" dirty="0" smtClean="0"/>
              <a:t>HYBRID: híbrido</a:t>
            </a:r>
          </a:p>
          <a:p>
            <a:r>
              <a:rPr lang="es-ES_tradnl" dirty="0" smtClean="0"/>
              <a:t>PURE-BREEDING: raza pura</a:t>
            </a:r>
          </a:p>
          <a:p>
            <a:r>
              <a:rPr lang="es-ES_tradnl" dirty="0" smtClean="0"/>
              <a:t>DOMINANT: dominante</a:t>
            </a:r>
          </a:p>
          <a:p>
            <a:r>
              <a:rPr lang="es-ES_tradnl" dirty="0" smtClean="0"/>
              <a:t>RECESSIVE: recesivo</a:t>
            </a:r>
          </a:p>
          <a:p>
            <a:r>
              <a:rPr lang="es-ES_tradnl" dirty="0" smtClean="0"/>
              <a:t>GENOTYPE: genotipo</a:t>
            </a:r>
          </a:p>
          <a:p>
            <a:r>
              <a:rPr lang="es-ES_tradnl" dirty="0" smtClean="0"/>
              <a:t>PHENOTYPE: fenotipo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Affected</a:t>
            </a:r>
            <a:r>
              <a:rPr lang="es-ES" dirty="0" smtClean="0"/>
              <a:t> </a:t>
            </a:r>
            <a:r>
              <a:rPr lang="es-ES" dirty="0" err="1" smtClean="0"/>
              <a:t>mother</a:t>
            </a:r>
            <a:endParaRPr lang="es-ES" dirty="0"/>
          </a:p>
        </p:txBody>
      </p:sp>
      <p:pic>
        <p:nvPicPr>
          <p:cNvPr id="4" name="3 Marcador de contenido" descr="250px-X_dominant_affected_mo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5040560" cy="446449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X-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recessive</a:t>
            </a:r>
            <a:r>
              <a:rPr lang="es-ES" dirty="0" smtClean="0"/>
              <a:t> . </a:t>
            </a:r>
            <a:r>
              <a:rPr lang="es-ES" dirty="0" err="1" smtClean="0"/>
              <a:t>Carrier</a:t>
            </a:r>
            <a:r>
              <a:rPr lang="es-ES" dirty="0" smtClean="0"/>
              <a:t> </a:t>
            </a:r>
            <a:r>
              <a:rPr lang="es-ES" dirty="0" err="1" smtClean="0"/>
              <a:t>mother</a:t>
            </a:r>
            <a:endParaRPr lang="es-ES" dirty="0"/>
          </a:p>
        </p:txBody>
      </p:sp>
      <p:pic>
        <p:nvPicPr>
          <p:cNvPr id="4" name="3 Marcador de contenido" descr="250px-X_recessive_carrier_mo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4968552" cy="410445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Familiy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r>
              <a:rPr lang="es-ES" dirty="0" smtClean="0"/>
              <a:t> (</a:t>
            </a:r>
            <a:r>
              <a:rPr lang="es-ES" dirty="0" err="1" smtClean="0"/>
              <a:t>pedigrees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r>
              <a:rPr lang="es-ES" dirty="0" smtClean="0"/>
              <a:t> are </a:t>
            </a:r>
            <a:r>
              <a:rPr lang="es-ES" dirty="0" err="1" smtClean="0"/>
              <a:t>graphs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members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 of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generations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 smtClean="0"/>
              <a:t> shows </a:t>
            </a:r>
            <a:r>
              <a:rPr lang="es-ES" dirty="0" err="1" smtClean="0"/>
              <a:t>one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more </a:t>
            </a:r>
            <a:r>
              <a:rPr lang="es-ES" dirty="0" err="1" smtClean="0"/>
              <a:t>treats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They</a:t>
            </a:r>
            <a:r>
              <a:rPr lang="es-ES" dirty="0" smtClean="0"/>
              <a:t> can be </a:t>
            </a:r>
            <a:r>
              <a:rPr lang="es-ES" dirty="0" err="1" smtClean="0"/>
              <a:t>used</a:t>
            </a:r>
            <a:r>
              <a:rPr lang="es-ES" dirty="0" smtClean="0"/>
              <a:t> to </a:t>
            </a:r>
            <a:r>
              <a:rPr lang="es-ES" dirty="0" err="1" smtClean="0"/>
              <a:t>study</a:t>
            </a:r>
            <a:r>
              <a:rPr lang="es-ES" dirty="0" smtClean="0"/>
              <a:t> and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presence</a:t>
            </a:r>
            <a:r>
              <a:rPr lang="es-ES" dirty="0" smtClean="0"/>
              <a:t> of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treats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.</a:t>
            </a:r>
          </a:p>
          <a:p>
            <a:r>
              <a:rPr lang="es-ES" dirty="0" smtClean="0"/>
              <a:t>Symbols:</a:t>
            </a:r>
          </a:p>
          <a:p>
            <a:r>
              <a:rPr lang="es-ES" dirty="0" err="1" smtClean="0"/>
              <a:t>Female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Male</a:t>
            </a:r>
            <a:r>
              <a:rPr lang="es-ES" dirty="0" smtClean="0"/>
              <a:t>: </a:t>
            </a:r>
          </a:p>
          <a:p>
            <a:endParaRPr lang="es-ES" dirty="0"/>
          </a:p>
          <a:p>
            <a:r>
              <a:rPr lang="es-ES" dirty="0" err="1" smtClean="0"/>
              <a:t>Affected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: </a:t>
            </a:r>
            <a:endParaRPr lang="es-ES" dirty="0"/>
          </a:p>
        </p:txBody>
      </p:sp>
      <p:sp>
        <p:nvSpPr>
          <p:cNvPr id="4" name="Conector 3"/>
          <p:cNvSpPr/>
          <p:nvPr/>
        </p:nvSpPr>
        <p:spPr>
          <a:xfrm>
            <a:off x="3667259" y="5733256"/>
            <a:ext cx="457200" cy="457200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550185" y="5669631"/>
            <a:ext cx="457200" cy="44931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onector 5"/>
          <p:cNvSpPr/>
          <p:nvPr/>
        </p:nvSpPr>
        <p:spPr>
          <a:xfrm>
            <a:off x="2348136" y="4445496"/>
            <a:ext cx="457200" cy="4572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2271936" y="5220316"/>
            <a:ext cx="457200" cy="449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122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  (</a:t>
            </a:r>
            <a:r>
              <a:rPr lang="es-ES" dirty="0" err="1" smtClean="0"/>
              <a:t>example</a:t>
            </a:r>
            <a:r>
              <a:rPr lang="es-ES" smtClean="0"/>
              <a:t>)</a:t>
            </a:r>
            <a:endParaRPr lang="es-ES" dirty="0"/>
          </a:p>
        </p:txBody>
      </p:sp>
      <p:pic>
        <p:nvPicPr>
          <p:cNvPr id="4" name="3 Marcador de contenido" descr="220px-Sex_linked_inheritan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5760640" cy="43924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Genes and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genotype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 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GENE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piece</a:t>
            </a:r>
            <a:r>
              <a:rPr lang="es-ES_tradnl" dirty="0" smtClean="0"/>
              <a:t> of DNA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carries</a:t>
            </a:r>
            <a:r>
              <a:rPr lang="es-ES_tradnl" dirty="0" smtClean="0"/>
              <a:t> a </a:t>
            </a:r>
            <a:r>
              <a:rPr lang="es-ES_tradnl" dirty="0" err="1" smtClean="0"/>
              <a:t>treat</a:t>
            </a:r>
            <a:r>
              <a:rPr lang="es-ES_tradnl" dirty="0" smtClean="0"/>
              <a:t> and </a:t>
            </a:r>
            <a:r>
              <a:rPr lang="es-ES_tradnl" dirty="0" err="1" smtClean="0"/>
              <a:t>transmits</a:t>
            </a:r>
            <a:r>
              <a:rPr lang="es-ES_tradnl" dirty="0" smtClean="0"/>
              <a:t> </a:t>
            </a:r>
            <a:r>
              <a:rPr lang="es-ES_tradnl" dirty="0" err="1" smtClean="0"/>
              <a:t>genetic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Genotype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set of genes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individual has.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set of observable </a:t>
            </a:r>
            <a:r>
              <a:rPr lang="es-ES_tradnl" dirty="0" err="1" smtClean="0"/>
              <a:t>traits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 gene can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variants</a:t>
            </a:r>
            <a:r>
              <a:rPr lang="es-ES_tradnl" dirty="0" smtClean="0"/>
              <a:t>.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variant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allele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s-ES_tradnl" dirty="0" smtClean="0"/>
              <a:t> </a:t>
            </a:r>
            <a:r>
              <a:rPr lang="es-ES_tradnl" dirty="0" err="1" smtClean="0"/>
              <a:t>Individuals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two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alleles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trait</a:t>
            </a:r>
            <a:r>
              <a:rPr lang="es-ES_trad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both</a:t>
            </a:r>
            <a:r>
              <a:rPr lang="es-ES_tradnl" dirty="0" smtClean="0"/>
              <a:t> </a:t>
            </a:r>
            <a:r>
              <a:rPr lang="es-ES_tradnl" dirty="0" err="1" smtClean="0"/>
              <a:t>alleles</a:t>
            </a:r>
            <a:r>
              <a:rPr lang="es-ES_tradnl" dirty="0" smtClean="0"/>
              <a:t> are </a:t>
            </a:r>
            <a:r>
              <a:rPr lang="es-ES_tradnl" dirty="0" err="1" smtClean="0"/>
              <a:t>identical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homozygous</a:t>
            </a:r>
            <a:endParaRPr lang="es-ES_tradn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both</a:t>
            </a:r>
            <a:r>
              <a:rPr lang="es-ES_tradnl" dirty="0" smtClean="0"/>
              <a:t> </a:t>
            </a:r>
            <a:r>
              <a:rPr lang="es-ES_tradnl" dirty="0" err="1" smtClean="0"/>
              <a:t>alleles</a:t>
            </a:r>
            <a:r>
              <a:rPr lang="es-ES_tradnl" dirty="0" smtClean="0"/>
              <a:t> are </a:t>
            </a:r>
            <a:r>
              <a:rPr lang="es-ES_tradnl" dirty="0" err="1" smtClean="0"/>
              <a:t>different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heterozygous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BEFORE SOVING A PROBLEM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stablish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use:</a:t>
            </a:r>
          </a:p>
          <a:p>
            <a:r>
              <a:rPr lang="es-ES" dirty="0" err="1" smtClean="0"/>
              <a:t>Upper</a:t>
            </a:r>
            <a:r>
              <a:rPr lang="es-ES" dirty="0" smtClean="0"/>
              <a:t> case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DOMINANT ALLELES</a:t>
            </a:r>
          </a:p>
          <a:p>
            <a:r>
              <a:rPr lang="es-ES" dirty="0" err="1" smtClean="0"/>
              <a:t>Low</a:t>
            </a:r>
            <a:r>
              <a:rPr lang="es-ES" dirty="0" smtClean="0"/>
              <a:t> case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RECESSIVE ALLELES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TWO LETTERS PER TRAIT </a:t>
            </a:r>
            <a:r>
              <a:rPr lang="es-ES" dirty="0" smtClean="0"/>
              <a:t>(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mother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father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identical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: </a:t>
            </a:r>
            <a:r>
              <a:rPr lang="es-ES" dirty="0" err="1" smtClean="0"/>
              <a:t>homozygous</a:t>
            </a:r>
            <a:endParaRPr lang="es-ES" dirty="0" smtClean="0"/>
          </a:p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: </a:t>
            </a:r>
            <a:r>
              <a:rPr lang="es-ES" dirty="0" err="1" smtClean="0"/>
              <a:t>heterozygous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DOMINANCE AND CO-DOMINANCE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THE DOMINAT ALLELE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stronger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recessive</a:t>
            </a:r>
            <a:r>
              <a:rPr lang="es-ES" dirty="0" smtClean="0"/>
              <a:t>, </a:t>
            </a:r>
            <a:r>
              <a:rPr lang="es-ES" dirty="0" err="1" smtClean="0"/>
              <a:t>that’s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phenotype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.</a:t>
            </a:r>
          </a:p>
          <a:p>
            <a:r>
              <a:rPr lang="es-ES" dirty="0" smtClean="0"/>
              <a:t>Ex: </a:t>
            </a:r>
          </a:p>
          <a:p>
            <a:r>
              <a:rPr lang="es-ES" dirty="0" err="1" smtClean="0"/>
              <a:t>Nn</a:t>
            </a:r>
            <a:r>
              <a:rPr lang="es-ES" dirty="0" smtClean="0"/>
              <a:t> and NN are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phenotype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N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dominant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THE CO-DOMINANT ALLELES  </a:t>
            </a:r>
            <a:r>
              <a:rPr lang="es-ES" dirty="0" smtClean="0"/>
              <a:t>are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phenotype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intermediate</a:t>
            </a:r>
            <a:r>
              <a:rPr lang="es-ES" dirty="0" smtClean="0"/>
              <a:t>.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alleles</a:t>
            </a:r>
            <a:r>
              <a:rPr lang="es-ES" dirty="0" smtClean="0"/>
              <a:t> are </a:t>
            </a:r>
            <a:r>
              <a:rPr lang="es-ES" dirty="0" err="1" smtClean="0"/>
              <a:t>equally</a:t>
            </a:r>
            <a:r>
              <a:rPr lang="es-ES" dirty="0" smtClean="0"/>
              <a:t> </a:t>
            </a:r>
            <a:r>
              <a:rPr lang="es-ES" dirty="0" err="1" smtClean="0"/>
              <a:t>strong</a:t>
            </a:r>
            <a:r>
              <a:rPr lang="es-ES" dirty="0" smtClean="0"/>
              <a:t>.</a:t>
            </a:r>
          </a:p>
          <a:p>
            <a:r>
              <a:rPr lang="es-ES" dirty="0" smtClean="0"/>
              <a:t>Ex: NN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phenot</a:t>
            </a:r>
            <a:r>
              <a:rPr lang="es-ES" dirty="0" smtClean="0"/>
              <a:t>, </a:t>
            </a:r>
            <a:r>
              <a:rPr lang="es-ES" dirty="0" err="1" smtClean="0"/>
              <a:t>Nn</a:t>
            </a:r>
            <a:r>
              <a:rPr lang="es-ES" dirty="0" smtClean="0"/>
              <a:t> </a:t>
            </a:r>
            <a:r>
              <a:rPr lang="es-ES" dirty="0" err="1" smtClean="0"/>
              <a:t>intermediate</a:t>
            </a:r>
            <a:r>
              <a:rPr lang="es-ES" dirty="0" smtClean="0"/>
              <a:t> and </a:t>
            </a:r>
            <a:r>
              <a:rPr lang="es-ES" dirty="0" err="1" smtClean="0"/>
              <a:t>nn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phenotype</a:t>
            </a:r>
            <a:r>
              <a:rPr lang="es-ES" dirty="0" smtClean="0"/>
              <a:t>.</a:t>
            </a:r>
          </a:p>
          <a:p>
            <a:pPr lvl="2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Mendel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/>
          <a:lstStyle/>
          <a:p>
            <a:r>
              <a:rPr lang="es-ES" dirty="0" err="1" smtClean="0"/>
              <a:t>Gregor</a:t>
            </a:r>
            <a:r>
              <a:rPr lang="es-ES" dirty="0" smtClean="0"/>
              <a:t> </a:t>
            </a:r>
            <a:r>
              <a:rPr lang="es-ES" dirty="0" err="1" smtClean="0"/>
              <a:t>Mendel</a:t>
            </a:r>
            <a:r>
              <a:rPr lang="es-ES" dirty="0" smtClean="0"/>
              <a:t> (1822-1884)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transmission</a:t>
            </a:r>
            <a:r>
              <a:rPr lang="es-ES" dirty="0" smtClean="0"/>
              <a:t> of </a:t>
            </a:r>
            <a:r>
              <a:rPr lang="es-ES" dirty="0" err="1" smtClean="0"/>
              <a:t>biological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.</a:t>
            </a:r>
          </a:p>
          <a:p>
            <a:r>
              <a:rPr lang="es-ES" dirty="0" smtClean="0"/>
              <a:t>He </a:t>
            </a:r>
            <a:r>
              <a:rPr lang="es-ES" dirty="0" err="1" smtClean="0"/>
              <a:t>used</a:t>
            </a:r>
            <a:r>
              <a:rPr lang="es-ES" dirty="0" smtClean="0"/>
              <a:t> pea </a:t>
            </a:r>
            <a:r>
              <a:rPr lang="es-ES" dirty="0" err="1" smtClean="0"/>
              <a:t>plants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are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manipulate</a:t>
            </a:r>
            <a:r>
              <a:rPr lang="es-ES" dirty="0" smtClean="0"/>
              <a:t>, </a:t>
            </a:r>
            <a:r>
              <a:rPr lang="es-ES" dirty="0" err="1" smtClean="0"/>
              <a:t>self</a:t>
            </a:r>
            <a:r>
              <a:rPr lang="es-ES" dirty="0" smtClean="0"/>
              <a:t>- </a:t>
            </a:r>
            <a:r>
              <a:rPr lang="es-ES" dirty="0" err="1" smtClean="0"/>
              <a:t>pollinate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varieties</a:t>
            </a:r>
            <a:r>
              <a:rPr lang="es-ES" dirty="0" smtClean="0"/>
              <a:t> show </a:t>
            </a:r>
            <a:r>
              <a:rPr lang="es-ES" dirty="0" err="1" smtClean="0"/>
              <a:t>pure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 and are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.</a:t>
            </a:r>
          </a:p>
          <a:p>
            <a:r>
              <a:rPr lang="es-ES" dirty="0" smtClean="0"/>
              <a:t>He </a:t>
            </a:r>
            <a:r>
              <a:rPr lang="es-ES" dirty="0" err="1" smtClean="0"/>
              <a:t>statistically</a:t>
            </a:r>
            <a:r>
              <a:rPr lang="es-ES" dirty="0" smtClean="0"/>
              <a:t> </a:t>
            </a:r>
            <a:r>
              <a:rPr lang="es-ES" dirty="0" err="1" smtClean="0"/>
              <a:t>analysed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data. </a:t>
            </a:r>
          </a:p>
          <a:p>
            <a:endParaRPr lang="es-ES" dirty="0" smtClean="0"/>
          </a:p>
          <a:p>
            <a:r>
              <a:rPr lang="es-ES" dirty="0" smtClean="0"/>
              <a:t>http://anthro.palomar.edu/mendel/mendel_1.htm</a:t>
            </a:r>
            <a:endParaRPr lang="es-ES" dirty="0"/>
          </a:p>
        </p:txBody>
      </p:sp>
      <p:pic>
        <p:nvPicPr>
          <p:cNvPr id="1026" name="Picture 2" descr="H:\4º ESO\Gregor_Men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88640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Mendel’s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work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Mendel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esperiments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a </a:t>
            </a:r>
            <a:r>
              <a:rPr lang="es-ES" dirty="0" err="1" smtClean="0"/>
              <a:t>method</a:t>
            </a:r>
            <a:r>
              <a:rPr lang="es-E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He </a:t>
            </a:r>
            <a:r>
              <a:rPr lang="es-ES" dirty="0" err="1" smtClean="0"/>
              <a:t>selected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of </a:t>
            </a:r>
            <a:r>
              <a:rPr lang="es-ES" dirty="0" err="1" smtClean="0"/>
              <a:t>pure</a:t>
            </a:r>
            <a:r>
              <a:rPr lang="es-ES" dirty="0" smtClean="0"/>
              <a:t> </a:t>
            </a:r>
            <a:r>
              <a:rPr lang="es-ES" dirty="0" err="1" smtClean="0"/>
              <a:t>breeds</a:t>
            </a:r>
            <a:r>
              <a:rPr lang="es-ES" dirty="0" smtClean="0"/>
              <a:t> 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differed</a:t>
            </a:r>
            <a:r>
              <a:rPr lang="es-ES" dirty="0" smtClean="0"/>
              <a:t>  in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: </a:t>
            </a:r>
            <a:r>
              <a:rPr lang="es-ES" dirty="0" err="1" smtClean="0"/>
              <a:t>Parent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P.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He </a:t>
            </a:r>
            <a:r>
              <a:rPr lang="es-ES" dirty="0" err="1" smtClean="0"/>
              <a:t>crossed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varieties</a:t>
            </a:r>
            <a:r>
              <a:rPr lang="es-ES" dirty="0" smtClean="0"/>
              <a:t> of P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obtain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F1 </a:t>
            </a:r>
            <a:r>
              <a:rPr lang="es-ES" dirty="0" err="1" smtClean="0"/>
              <a:t>generation</a:t>
            </a:r>
            <a:r>
              <a:rPr lang="es-ES" dirty="0" smtClean="0"/>
              <a:t> (Filial </a:t>
            </a:r>
            <a:r>
              <a:rPr lang="es-ES" dirty="0" err="1" smtClean="0"/>
              <a:t>generation</a:t>
            </a:r>
            <a:r>
              <a:rPr lang="es-ES" dirty="0" smtClean="0"/>
              <a:t>), </a:t>
            </a:r>
            <a:r>
              <a:rPr lang="es-ES" dirty="0" err="1" smtClean="0"/>
              <a:t>which</a:t>
            </a:r>
            <a:r>
              <a:rPr lang="es-ES" dirty="0" smtClean="0"/>
              <a:t> he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hybrid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Then</a:t>
            </a:r>
            <a:r>
              <a:rPr lang="es-ES" dirty="0" smtClean="0"/>
              <a:t> he </a:t>
            </a:r>
            <a:r>
              <a:rPr lang="es-ES" dirty="0" err="1" smtClean="0"/>
              <a:t>crossed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F1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self-fertilisation</a:t>
            </a:r>
            <a:r>
              <a:rPr lang="es-ES" dirty="0" smtClean="0"/>
              <a:t> and </a:t>
            </a:r>
            <a:r>
              <a:rPr lang="es-ES" dirty="0" err="1" smtClean="0"/>
              <a:t>studied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descendants</a:t>
            </a:r>
            <a:r>
              <a:rPr lang="es-ES" dirty="0" smtClean="0"/>
              <a:t>, F2 </a:t>
            </a:r>
            <a:r>
              <a:rPr lang="es-ES" dirty="0" err="1" smtClean="0"/>
              <a:t>generation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Mendel’s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uniformity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filial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generation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pure</a:t>
            </a:r>
            <a:r>
              <a:rPr lang="es-ES" dirty="0" smtClean="0"/>
              <a:t> </a:t>
            </a:r>
            <a:r>
              <a:rPr lang="es-ES" dirty="0" err="1" smtClean="0"/>
              <a:t>breeds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differ</a:t>
            </a:r>
            <a:r>
              <a:rPr lang="es-ES" dirty="0" smtClean="0"/>
              <a:t> in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trait</a:t>
            </a:r>
            <a:r>
              <a:rPr lang="es-ES" dirty="0" smtClean="0"/>
              <a:t> are </a:t>
            </a:r>
            <a:r>
              <a:rPr lang="es-ES" dirty="0" err="1" smtClean="0"/>
              <a:t>crossed</a:t>
            </a:r>
            <a:r>
              <a:rPr lang="es-ES" dirty="0" smtClean="0"/>
              <a:t>,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hybrids</a:t>
            </a:r>
            <a:r>
              <a:rPr lang="es-ES" dirty="0" smtClean="0"/>
              <a:t> </a:t>
            </a:r>
            <a:r>
              <a:rPr lang="es-ES" dirty="0" err="1" smtClean="0"/>
              <a:t>formed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(F1) are </a:t>
            </a:r>
            <a:r>
              <a:rPr lang="es-ES" dirty="0" err="1" smtClean="0"/>
              <a:t>identical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dominant</a:t>
            </a:r>
            <a:r>
              <a:rPr lang="es-ES" dirty="0" smtClean="0"/>
              <a:t> progenitor.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Mendel`s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second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law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Segregation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traits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second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filial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generation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traits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together</a:t>
            </a:r>
            <a:r>
              <a:rPr lang="es-ES" dirty="0" smtClean="0"/>
              <a:t> in </a:t>
            </a:r>
            <a:r>
              <a:rPr lang="es-ES" dirty="0" err="1" smtClean="0"/>
              <a:t>heterozygous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, </a:t>
            </a:r>
            <a:r>
              <a:rPr lang="es-ES" dirty="0" err="1" smtClean="0"/>
              <a:t>segregate</a:t>
            </a:r>
            <a:r>
              <a:rPr lang="es-ES" dirty="0" smtClean="0"/>
              <a:t> (</a:t>
            </a:r>
            <a:r>
              <a:rPr lang="es-ES" dirty="0" err="1" smtClean="0"/>
              <a:t>separate</a:t>
            </a:r>
            <a:r>
              <a:rPr lang="es-ES" dirty="0" smtClean="0"/>
              <a:t>)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gametes</a:t>
            </a:r>
            <a:r>
              <a:rPr lang="es-ES" dirty="0" smtClean="0"/>
              <a:t> are </a:t>
            </a:r>
            <a:r>
              <a:rPr lang="es-ES" dirty="0" err="1" smtClean="0"/>
              <a:t>formed</a:t>
            </a:r>
            <a:r>
              <a:rPr lang="es-ES" dirty="0" smtClean="0"/>
              <a:t> and are </a:t>
            </a:r>
            <a:r>
              <a:rPr lang="es-ES" dirty="0" err="1" smtClean="0"/>
              <a:t>passed</a:t>
            </a:r>
            <a:r>
              <a:rPr lang="es-ES" dirty="0" smtClean="0"/>
              <a:t> </a:t>
            </a:r>
            <a:r>
              <a:rPr lang="es-ES" dirty="0" err="1" smtClean="0"/>
              <a:t>independently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(F2).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</TotalTime>
  <Words>854</Words>
  <Application>Microsoft Office PowerPoint</Application>
  <PresentationFormat>Presentación en pantalla (4:3)</PresentationFormat>
  <Paragraphs>102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Trebuchet MS</vt:lpstr>
      <vt:lpstr>Wingdings</vt:lpstr>
      <vt:lpstr>Wingdings 2</vt:lpstr>
      <vt:lpstr>Opulento</vt:lpstr>
      <vt:lpstr>Unit 5: biological inheritance</vt:lpstr>
      <vt:lpstr>Important vocabulary</vt:lpstr>
      <vt:lpstr>Genes and genotype</vt:lpstr>
      <vt:lpstr>BEFORE SOVING A PROBLEM</vt:lpstr>
      <vt:lpstr>DOMINANCE AND CO-DOMINANCE</vt:lpstr>
      <vt:lpstr>Mendel </vt:lpstr>
      <vt:lpstr>Mendel’s work</vt:lpstr>
      <vt:lpstr>Mendel’s first law</vt:lpstr>
      <vt:lpstr>Mendel`s second law</vt:lpstr>
      <vt:lpstr>1: first law 3: second law</vt:lpstr>
      <vt:lpstr>The punnet square</vt:lpstr>
      <vt:lpstr>Mendel’s third law</vt:lpstr>
      <vt:lpstr>3th law: one trait</vt:lpstr>
      <vt:lpstr>Punnet square: third law </vt:lpstr>
      <vt:lpstr>Variations in mendelian inheritance</vt:lpstr>
      <vt:lpstr>The genetics of sex</vt:lpstr>
      <vt:lpstr>Sex-linked inheritance</vt:lpstr>
      <vt:lpstr>Ssex-linked inheritance</vt:lpstr>
      <vt:lpstr>X-linked dominant allele, affected father</vt:lpstr>
      <vt:lpstr>Affected mother</vt:lpstr>
      <vt:lpstr>X-linked recessive . Carrier mother</vt:lpstr>
      <vt:lpstr>Familiy treEs (pedigrees)</vt:lpstr>
      <vt:lpstr>Family tree  (example)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science</dc:creator>
  <cp:lastModifiedBy>Pablo Lopez Pietsch</cp:lastModifiedBy>
  <cp:revision>28</cp:revision>
  <dcterms:created xsi:type="dcterms:W3CDTF">2013-10-12T17:43:24Z</dcterms:created>
  <dcterms:modified xsi:type="dcterms:W3CDTF">2017-07-06T10:42:31Z</dcterms:modified>
</cp:coreProperties>
</file>